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67" r:id="rId2"/>
    <p:sldId id="295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8CF"/>
    <a:srgbClr val="0066B3"/>
    <a:srgbClr val="256ABD"/>
    <a:srgbClr val="0D29B3"/>
    <a:srgbClr val="B10B2D"/>
    <a:srgbClr val="E7E6DD"/>
    <a:srgbClr val="4B7520"/>
    <a:srgbClr val="B9D3C2"/>
    <a:srgbClr val="6EBC9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0" autoAdjust="0"/>
    <p:restoredTop sz="75091" autoAdjust="0"/>
  </p:normalViewPr>
  <p:slideViewPr>
    <p:cSldViewPr>
      <p:cViewPr varScale="1">
        <p:scale>
          <a:sx n="81" d="100"/>
          <a:sy n="81" d="100"/>
        </p:scale>
        <p:origin x="-564" y="-90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A9BB3A-BCAC-4EC9-978D-B0F7BBA33729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BC712-8560-4688-9A6D-0AD76F9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82966-E6E4-47C2-8832-A05F41FF2268}" type="datetimeFigureOut">
              <a:rPr lang="en-US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FDDB8-901D-4D46-A4E8-DCBCC857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people want to go to the movies in the afternoon than in the evening.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(a), the profit-maximizing price for a ticket to an afternoon showing is $7.25.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Charging this same price for evening showings would not be profit maximizing,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(b) shows. At a price of $7.25, the theater would sell 850 tickets to evening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showings, which is more than the profit-maximizing number of 625 tickets.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maximize profit, the theater should charge $9.75 for tickets to evening showings.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fill as many seats on a flight as possible, airlines charge many different ticket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prices. The 33 passengers on this United Air Lines flight from Chicago to Los Angeles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paid 27 different prices for their tickets, including one passenger who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 flyer miles to obtain a free ticket. The first number in the figure is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paid for the ticket; the second number is the number of days in advance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customer purchased the ticket.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“So, How Much Did You Pay for Your Ticket,” by Matthew L. Wald.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York Times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April 12, 1998. Copyright © 1998 by The New York Times Company.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rights reserved. Used by permission and protected by the copyright laws of the United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States. The printing, copying, redistribution, or retransmission of the Material without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 written permission is prohibited.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(a) shows the case of a monopolist who cannot practice price discrimination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and, therefore, can charge only a single price for its product. The graph shows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maximize profit, the monopolist will produce the level of output where marginal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 equals marginal cost. The resulting profit is shown by the area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green rectangle. Given the monopoly price, the amount of consumer surplus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market is shown by the area of the blue triangle. The economically efficient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of output occurs where price equals marginal cost. Because the monopolist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stops production at a level of output where price is above marginal cost, there is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deadweight loss equal to the area of the yellow triangle. In panel (b), the monopolist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able to practice perfect price discrimination by charging a different price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consumer. The result is to convert both the consumer surplus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deadweight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 from panel (a) into profit.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8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Publishers issue most novels in hardcover editions at high prices to satisfy the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novelists’ most devoted fans. Later, publishers issue paperback editions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much lower prices to capture sales from casual readers. In panel (a), with a marginal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 of $1.50 per copy for a hardcover edition, the profit-maximizing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is 500,000 copies, which can be sold at a price of $28.95. In panel (b),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elastic demand of casual readers and the slightly lower marginal cost result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profit-maximizing output of 1,000,000 for the paperback edition, which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sold at a price of $9.99.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0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(a), Disney charges the monopoly price of $26 per ride ticket and sells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20,000 ride tickets. Its profit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ride tickets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shown by the area of rectangle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$480,000. If Disney is in the position of knowing every consumer’s willingness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pay, it can also charge a price for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 tickets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would result in the total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 paid for admission tickets being equal to total consumer surplus from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rides. Total consumer surplus from the rides equals the area of the triangle,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$240,000. So, when charging the monopoly price, Disney’s total profit equals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$480,000 + $240,000 or $720,000. In panel (b), Disney charges the perfectly competitive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of $2, which results in a quantity of 40,000 ride tickets sold. At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ride ticket price, Disney can charge a higher price for admission tickets,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will increase its total profits from operating the park to the area of the green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triangle, or $960,000.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4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703388" y="0"/>
            <a:ext cx="7445375" cy="640080"/>
          </a:xfrm>
          <a:prstGeom prst="rect">
            <a:avLst/>
          </a:prstGeom>
          <a:solidFill>
            <a:srgbClr val="89B8C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38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8788" y="2057400"/>
            <a:ext cx="3351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B3"/>
                </a:solidFill>
              </a:rPr>
              <a:t>Chapter Outline </a:t>
            </a:r>
            <a:r>
              <a:rPr lang="en-US" sz="2000" dirty="0"/>
              <a:t>and</a:t>
            </a:r>
          </a:p>
          <a:p>
            <a:r>
              <a:rPr lang="en-US" sz="2000" b="1" dirty="0">
                <a:solidFill>
                  <a:srgbClr val="0066B3"/>
                </a:solidFill>
              </a:rPr>
              <a:t>Learning Objectives</a:t>
            </a:r>
            <a:endParaRPr lang="en-US" sz="2000" dirty="0">
              <a:solidFill>
                <a:srgbClr val="0066B3"/>
              </a:solidFill>
            </a:endParaRPr>
          </a:p>
        </p:txBody>
      </p:sp>
      <p:graphicFrame>
        <p:nvGraphicFramePr>
          <p:cNvPr id="9" name="Group 4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7617014"/>
              </p:ext>
            </p:extLst>
          </p:nvPr>
        </p:nvGraphicFramePr>
        <p:xfrm>
          <a:off x="463550" y="2895600"/>
          <a:ext cx="3269664" cy="1746542"/>
        </p:xfrm>
        <a:graphic>
          <a:graphicData uri="http://schemas.openxmlformats.org/drawingml/2006/table">
            <a:tbl>
              <a:tblPr/>
              <a:tblGrid>
                <a:gridCol w="496553"/>
                <a:gridCol w="2773111"/>
              </a:tblGrid>
              <a:tr h="4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16.1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Pricing Strategy, the Law of One Price, and Arbitrage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16.2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Price Discrimination: Charging Different Prices for the Same Product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16.3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Other Pricing Strategies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60375" y="354427"/>
            <a:ext cx="1249362" cy="331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b="0" kern="0" dirty="0" smtClean="0">
                <a:solidFill>
                  <a:srgbClr val="231F20"/>
                </a:solidFill>
                <a:cs typeface="Arial" charset="0"/>
              </a:rPr>
              <a:t>CHAPTER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09737" y="0"/>
            <a:ext cx="7434263" cy="6858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709737" cy="1695450"/>
          </a:xfrm>
          <a:prstGeom prst="rect">
            <a:avLst/>
          </a:prstGeom>
          <a:solidFill>
            <a:srgbClr val="256AB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944" y="520113"/>
            <a:ext cx="1391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16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1156" y="381000"/>
            <a:ext cx="13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9B8CF"/>
                </a:solidFill>
              </a:rPr>
              <a:t>CHAPTER</a:t>
            </a:r>
            <a:endParaRPr lang="en-US" dirty="0">
              <a:solidFill>
                <a:srgbClr val="89B8C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347371"/>
            <a:ext cx="4990612" cy="521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1689100" y="635000"/>
            <a:ext cx="7454900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Chapter title:</a:t>
            </a:r>
            <a:br>
              <a:rPr lang="en-US" dirty="0" smtClean="0"/>
            </a:br>
            <a:r>
              <a:rPr lang="en-US" dirty="0" smtClean="0"/>
              <a:t>Chapter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452438" y="2435225"/>
            <a:ext cx="2870200" cy="307975"/>
          </a:xfrm>
          <a:prstGeom prst="rect">
            <a:avLst/>
          </a:prstGeom>
          <a:solidFill>
            <a:srgbClr val="0066B3"/>
          </a:solidFill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         LEARNING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OBJECTIVE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2438" y="2438400"/>
            <a:ext cx="614362" cy="3048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2743200"/>
            <a:ext cx="8310562" cy="990600"/>
          </a:xfrm>
          <a:prstGeom prst="rect">
            <a:avLst/>
          </a:prstGeom>
        </p:spPr>
        <p:txBody>
          <a:bodyPr/>
          <a:lstStyle>
            <a:lvl1pPr marL="0" indent="0">
              <a:defRPr sz="1800" i="0" baseline="0">
                <a:solidFill>
                  <a:srgbClr val="0066B3"/>
                </a:solidFill>
              </a:defRPr>
            </a:lvl1pPr>
            <a:lvl2pPr>
              <a:defRPr sz="1800">
                <a:solidFill>
                  <a:srgbClr val="0066B3"/>
                </a:solidFill>
              </a:defRPr>
            </a:lvl2pPr>
            <a:lvl3pPr>
              <a:defRPr sz="1800">
                <a:solidFill>
                  <a:srgbClr val="0066B3"/>
                </a:solidFill>
              </a:defRPr>
            </a:lvl3pPr>
            <a:lvl4pPr>
              <a:defRPr sz="1800">
                <a:solidFill>
                  <a:srgbClr val="0066B3"/>
                </a:solidFill>
              </a:defRPr>
            </a:lvl4pPr>
            <a:lvl5pPr>
              <a:defRPr sz="1800"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 smtClean="0"/>
              <a:t>Insert learning objective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38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38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Text-only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38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figure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Figure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2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38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table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Table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38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76400" y="0"/>
            <a:ext cx="74723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689100" y="0"/>
            <a:ext cx="74549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1689100" y="640080"/>
            <a:ext cx="74549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31404"/>
            <a:ext cx="1665288" cy="628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1800"/>
              </a:lnSpc>
              <a:spcBef>
                <a:spcPts val="0"/>
              </a:spcBef>
            </a:pPr>
            <a:r>
              <a:rPr lang="en-US" sz="2200" dirty="0">
                <a:solidFill>
                  <a:srgbClr val="B10C2D"/>
                </a:solidFill>
              </a:rPr>
              <a:t>Making</a:t>
            </a:r>
            <a:br>
              <a:rPr lang="en-US" sz="2200" dirty="0">
                <a:solidFill>
                  <a:srgbClr val="B10C2D"/>
                </a:solidFill>
              </a:rPr>
            </a:br>
            <a:r>
              <a:rPr lang="en-US" dirty="0"/>
              <a:t>the</a:t>
            </a:r>
            <a:br>
              <a:rPr lang="en-US" dirty="0"/>
            </a:br>
            <a:r>
              <a:rPr lang="en-US" sz="2200" dirty="0">
                <a:solidFill>
                  <a:srgbClr val="B10C2D"/>
                </a:solidFill>
              </a:rPr>
              <a:t>Connection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1689100" y="1"/>
            <a:ext cx="0" cy="77154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771545"/>
            <a:ext cx="16891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MTC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7B3FA-2817-4AE9-81D2-085FDBD75446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FEBB-C271-4473-99CC-786EDF80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7" r:id="rId2"/>
    <p:sldLayoutId id="2147483667" r:id="rId3"/>
    <p:sldLayoutId id="2147483673" r:id="rId4"/>
    <p:sldLayoutId id="2147483674" r:id="rId5"/>
    <p:sldLayoutId id="2147483671" r:id="rId6"/>
    <p:sldLayoutId id="2147483678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7772400" cy="58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914763"/>
            <a:ext cx="7771429" cy="58158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228600"/>
            <a:ext cx="3124199" cy="134461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R. GLENN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ea typeface="+mj-ea"/>
                <a:cs typeface="Arial" pitchFamily="34" charset="0"/>
              </a:rPr>
              <a:t>HUBBARD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43226"/>
            <a:ext cx="3124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ANTHONY PATRICK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cs typeface="Arial" pitchFamily="34" charset="0"/>
              </a:rPr>
              <a:t>O’BRIEN</a:t>
            </a:r>
            <a:endParaRPr lang="en-US" sz="3600" dirty="0">
              <a:latin typeface="Futura Md B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6172200"/>
            <a:ext cx="2959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FIFTH EDITION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7463" y="6623050"/>
            <a:ext cx="814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1859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3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8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3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  <p:bldP spid="10" grpId="0" rev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Price Discrimination: Charging Different Prices for the Same </a:t>
            </a:r>
            <a:r>
              <a:rPr lang="en-US" dirty="0" smtClean="0">
                <a:solidFill>
                  <a:srgbClr val="0066B3"/>
                </a:solidFill>
              </a:rPr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16.2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how a firm can increase its profits through price discrimination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1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ticket pricing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Suppose you go with your extended family to see a movie: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As a student, you will probably get a “student discount”.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Your younger sibling might get a “child discount”, or even get in free if they are young enough.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Your grandparents might get a discount of their own.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Your parents will probably have to pay “full price”.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/>
              <a:t>movie theater will charge these different prices, even though it costs them the exact same amount to show the movie to each one of you.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is an example of </a:t>
            </a:r>
            <a:r>
              <a:rPr lang="en-US" b="1" i="1" dirty="0"/>
              <a:t>price discrimination</a:t>
            </a:r>
            <a:r>
              <a:rPr lang="en-US" dirty="0"/>
              <a:t>: the practice of charging different prices to different customers for the same product when the price differences are not due to differences in cost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Discrimination? Isn’t that illegal?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Discrimination on the basis of arbitrary characteristic, such as race or gender, is certainly illegal.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Price discrimination is performed, however, on the basis of willingness and ability to pay; and as such is generally legal.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i="1" dirty="0"/>
              <a:t>Example: Students and the elderly tend to be poorer than adults of working age, so their willingness to pay for a movie ticket tends to be lower.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There are some gray areas. Car insurance companies typically charge lower prices to women than to men, because men have more accidents than women.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But what if a car company determined that one race tended to have more accidents than another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price discrimination possible?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Price discrimination is possible when: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/>
              <a:t>Firms possess market power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	Otherwise</a:t>
            </a:r>
            <a:r>
              <a:rPr lang="en-US" dirty="0"/>
              <a:t>, the firm is a price-taker.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 startAt="2"/>
            </a:pPr>
            <a:r>
              <a:rPr lang="en-US" dirty="0"/>
              <a:t>Identifiable groups of consumers have different willingness to pay for the product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	If </a:t>
            </a:r>
            <a:r>
              <a:rPr lang="en-US" dirty="0"/>
              <a:t>the firm cannot identify different groups, it cannot expect to </a:t>
            </a:r>
            <a:r>
              <a:rPr lang="en-US" dirty="0" smtClean="0"/>
              <a:t>	charge </a:t>
            </a:r>
            <a:r>
              <a:rPr lang="en-US" dirty="0"/>
              <a:t>those groups different prices.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 startAt="3"/>
            </a:pPr>
            <a:r>
              <a:rPr lang="en-US" dirty="0"/>
              <a:t>Arbitrage of the product is not possible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	Either </a:t>
            </a:r>
            <a:r>
              <a:rPr lang="en-US" dirty="0"/>
              <a:t>because reselling the product is not logically possible </a:t>
            </a:r>
            <a:r>
              <a:rPr lang="en-US" dirty="0" smtClean="0"/>
              <a:t>	(</a:t>
            </a:r>
            <a:r>
              <a:rPr lang="en-US" dirty="0"/>
              <a:t>an education, for example) or because the transaction costs </a:t>
            </a:r>
            <a:r>
              <a:rPr lang="en-US" dirty="0" smtClean="0"/>
              <a:t>	involved </a:t>
            </a:r>
            <a:r>
              <a:rPr lang="en-US" dirty="0"/>
              <a:t>make resale impractical.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discounts at the Home Depot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Home Depot is a home and garden supply store. It offers a 10% discount to active and retired military personnel, reservists, and to their families.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Home Depot certainly has some market power, and can identify military personnel using their military identification cards.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But </a:t>
            </a:r>
            <a:r>
              <a:rPr lang="en-US" dirty="0"/>
              <a:t>doesn’t arbitrage seem possible?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Some </a:t>
            </a:r>
            <a:r>
              <a:rPr lang="en-US" dirty="0"/>
              <a:t>possible reasons why this program doesn’t get abused: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A 10% discount is relatively small.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Many military personnel would consider it “dishonorable” to abuse the discount privilege.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Transaction costs (the inconvenience of having someone else buy goods for you) are high.</a:t>
            </a:r>
          </a:p>
          <a:p>
            <a:pPr>
              <a:spcAft>
                <a:spcPts val="0"/>
              </a:spcAft>
            </a:pPr>
            <a:r>
              <a:rPr lang="en-US" dirty="0"/>
              <a:t>Can you think of others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Groups of consumers with different willingness to pay</a:t>
            </a:r>
            <a:endParaRPr lang="en-US" sz="2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If firms can practice price discrimination, who will they charge a higher price to?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  <a:defRPr/>
            </a:pPr>
            <a:r>
              <a:rPr lang="en-US" dirty="0"/>
              <a:t>Groups with a </a:t>
            </a:r>
            <a:r>
              <a:rPr lang="en-US" i="1" dirty="0"/>
              <a:t>higher demand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	These </a:t>
            </a:r>
            <a:r>
              <a:rPr lang="en-US" dirty="0"/>
              <a:t>people are willing to pay more, and firms will profit by </a:t>
            </a:r>
            <a:r>
              <a:rPr lang="en-US" dirty="0" smtClean="0"/>
              <a:t>	charging </a:t>
            </a:r>
            <a:r>
              <a:rPr lang="en-US" dirty="0"/>
              <a:t>them more.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 startAt="2"/>
              <a:defRPr/>
            </a:pPr>
            <a:r>
              <a:rPr lang="en-US" dirty="0"/>
              <a:t>Groups with a </a:t>
            </a:r>
            <a:r>
              <a:rPr lang="en-US" i="1" dirty="0"/>
              <a:t>lower price elasticity of demand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	These </a:t>
            </a:r>
            <a:r>
              <a:rPr lang="en-US" dirty="0"/>
              <a:t>people are less sensitive to price; raising the price on </a:t>
            </a:r>
            <a:r>
              <a:rPr lang="en-US" dirty="0" smtClean="0"/>
              <a:t>	them will </a:t>
            </a:r>
            <a:r>
              <a:rPr lang="en-US" dirty="0"/>
              <a:t>result in fewer of them ceasing to use the product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0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discrimination by a movie theater</a:t>
            </a:r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504253"/>
            <a:ext cx="89916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/>
              <a:t>Fewer people want to go to the movies in the afternoon than in the evening</a:t>
            </a:r>
            <a:r>
              <a:rPr lang="en-US" sz="2200" b="0" dirty="0" smtClean="0"/>
              <a:t>.</a:t>
            </a:r>
            <a:endParaRPr lang="en-US" sz="2200" b="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In the afternoon, the </a:t>
            </a:r>
            <a:r>
              <a:rPr lang="en-US" sz="2200" b="0" dirty="0"/>
              <a:t>profit-maximizing price for a ticket to an afternoon showing is $</a:t>
            </a:r>
            <a:r>
              <a:rPr lang="en-US" sz="2200" b="0" dirty="0" smtClean="0"/>
              <a:t>7.25, using </a:t>
            </a:r>
            <a:r>
              <a:rPr lang="en-US" sz="2200" b="0" i="1" dirty="0" smtClean="0"/>
              <a:t>MC = MR</a:t>
            </a:r>
            <a:r>
              <a:rPr lang="en-US" sz="2200" b="0" dirty="0" smtClean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0" dirty="0" smtClean="0"/>
              <a:t>When demand is higher in the evening, the profit-maximizing price is higher.</a:t>
            </a:r>
            <a:endParaRPr lang="en-US" sz="2200" b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20001" y="3436937"/>
            <a:ext cx="1524000" cy="830263"/>
          </a:xfrm>
        </p:spPr>
        <p:txBody>
          <a:bodyPr/>
          <a:lstStyle/>
          <a:p>
            <a:r>
              <a:rPr lang="en-US" dirty="0" smtClean="0"/>
              <a:t>Price discrimination by a movie theater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53337" y="3048000"/>
            <a:ext cx="1352550" cy="381000"/>
          </a:xfrm>
        </p:spPr>
        <p:txBody>
          <a:bodyPr/>
          <a:lstStyle/>
          <a:p>
            <a:r>
              <a:rPr lang="en-US" dirty="0" smtClean="0"/>
              <a:t>Figure 16.1</a:t>
            </a:r>
            <a:endParaRPr lang="en-US" dirty="0"/>
          </a:p>
        </p:txBody>
      </p:sp>
      <p:pic>
        <p:nvPicPr>
          <p:cNvPr id="8" name="Picture 7" descr="Fig15-1_PPT_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7263" y="685800"/>
            <a:ext cx="3741737" cy="39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g15-1_PPT_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7263" y="685800"/>
            <a:ext cx="3741737" cy="39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5-1_PPT_1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7263" y="685800"/>
            <a:ext cx="3741737" cy="39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5-1_PPT_1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7263" y="685800"/>
            <a:ext cx="3741737" cy="39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5-1_PPT_6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685800"/>
            <a:ext cx="3280571" cy="393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5-1_PPT_8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685800"/>
            <a:ext cx="3280571" cy="393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5-1_PPT_14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7263" y="685800"/>
            <a:ext cx="3741737" cy="39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5-1_PPT_1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685800"/>
            <a:ext cx="3280571" cy="393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g15-1_PPT_2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685800"/>
            <a:ext cx="3280571" cy="393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ig15-1_PPT_5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" y="685800"/>
            <a:ext cx="3280571" cy="393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ig15-1_PPT_7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685800"/>
            <a:ext cx="3280571" cy="393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Fig15-1_PPT_3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97263" y="685800"/>
            <a:ext cx="3741737" cy="39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Fig15-1_PPT_9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97263" y="685800"/>
            <a:ext cx="3741737" cy="39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Fig15-1_PPT_13.g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7263" y="685800"/>
            <a:ext cx="3741737" cy="39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9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management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i="1" dirty="0"/>
              <a:t>Yield management</a:t>
            </a:r>
            <a:r>
              <a:rPr lang="en-US" b="1" dirty="0"/>
              <a:t> </a:t>
            </a:r>
            <a:r>
              <a:rPr lang="en-US" dirty="0"/>
              <a:t>is the practice of rapidly adjusting prices of a fixed, perishable good in order to maximize profit.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i="1" dirty="0"/>
              <a:t>Example: Airlines adjust prices of flights depending on how full the flight is, and what they anticipate demand for the flight will be before departure.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Yield </a:t>
            </a:r>
            <a:r>
              <a:rPr lang="en-US" dirty="0"/>
              <a:t>management is a sophisticated form of price discrimination that relies on gathering and understanding data about your customers and their behavior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Airlines: the kings of price discrimination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Airlines divide their customers into two main categories: business travelers and leisure travelers.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Business travelers are generally less sensitive to price, so profit-maximization suggests charging them more.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But no-one would volunteer the information that they were a business traveler, if it meant they would pay more.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Instead, airlines seek to infer this information, from: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How far in advance you are booking the ticket, and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How long you will stay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discrimination on a United flight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2438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The figure below illustrates price discrimination on a United Air Lines flight from Chicago to Los Angeles.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Notice that people who bought tickets more than 14 days in advance generally paid lower prices.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But there are some exceptions, suggesting yield management by the airline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1" y="6256337"/>
            <a:ext cx="2057400" cy="449263"/>
          </a:xfrm>
        </p:spPr>
        <p:txBody>
          <a:bodyPr/>
          <a:lstStyle/>
          <a:p>
            <a:r>
              <a:rPr lang="en-US" dirty="0" smtClean="0"/>
              <a:t>33 customers and 27 different prices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256337"/>
            <a:ext cx="1352550" cy="381000"/>
          </a:xfrm>
        </p:spPr>
        <p:txBody>
          <a:bodyPr/>
          <a:lstStyle/>
          <a:p>
            <a:r>
              <a:rPr lang="en-US" dirty="0" smtClean="0"/>
              <a:t>Figure 16.2</a:t>
            </a:r>
            <a:endParaRPr lang="en-US" dirty="0"/>
          </a:p>
        </p:txBody>
      </p:sp>
      <p:pic>
        <p:nvPicPr>
          <p:cNvPr id="9" name="Picture 12" descr="Fig1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" y="3551043"/>
            <a:ext cx="9046369" cy="277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1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colleges use yield management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838200"/>
            <a:ext cx="4495800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 smtClean="0"/>
              <a:t>Traditionally, colleges based financial aid decisions only on the incomes of prospective students. </a:t>
            </a:r>
          </a:p>
          <a:p>
            <a:pPr>
              <a:spcAft>
                <a:spcPts val="1200"/>
              </a:spcAft>
            </a:pPr>
            <a:r>
              <a:rPr lang="en-US" kern="0" dirty="0" smtClean="0"/>
              <a:t>In recent years, however, many colleges have started using yield management techniques, first developed for the airlines, to determine the amount of financial aid they offer different students.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dirty="0" smtClean="0"/>
              <a:t>This means students who seem more sensitive to price are given more generous financial aid packages.</a:t>
            </a:r>
            <a:endParaRPr lang="en-US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809616"/>
            <a:ext cx="3819525" cy="559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10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 colleges do this?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44958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How can a college tell who is more or less sensitive to price?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Your intended major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Did you come for an on-campus interview?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Your home state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Your family income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Whether you applied for “early decision”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Do </a:t>
            </a:r>
            <a:r>
              <a:rPr lang="en-US" dirty="0"/>
              <a:t>you think this is a fair practice for colleges to use?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809616"/>
            <a:ext cx="3819525" cy="559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8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price discrimination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i="1" dirty="0"/>
              <a:t>Perfect</a:t>
            </a:r>
            <a:r>
              <a:rPr lang="en-US" dirty="0"/>
              <a:t> or </a:t>
            </a:r>
            <a:r>
              <a:rPr lang="en-US" i="1" dirty="0"/>
              <a:t>first-degree price discrimination</a:t>
            </a:r>
            <a:r>
              <a:rPr lang="en-US" dirty="0"/>
              <a:t> refers to charging every consumer a price exactly equal to their willingness to pay for a product.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 this case, every consumer would buy the product, but consumer surplus would be zero: the firm would extract all surplus from the market.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Perfect </a:t>
            </a:r>
            <a:r>
              <a:rPr lang="en-US" dirty="0"/>
              <a:t>price discrimination is probably impossible in practice; but it can illustrate a surprising result: price discrimination might </a:t>
            </a:r>
            <a:r>
              <a:rPr lang="en-US" i="1" dirty="0"/>
              <a:t>increase</a:t>
            </a:r>
            <a:r>
              <a:rPr lang="en-US" dirty="0"/>
              <a:t> economic efficiency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Comparing monopoly with no price discrimination…</a:t>
            </a:r>
            <a:endParaRPr lang="en-US" sz="2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37100" y="838200"/>
            <a:ext cx="34925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/>
              <a:t>In this panel, the monopolist cannot perform price discrimination.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/>
              <a:t>For simplicity, we assume that the marginal cost of production is constant.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/>
              <a:t>As usual, the monopolist charges the price where marginal cost equals marginal revenue.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14338" y="5002213"/>
            <a:ext cx="83867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/>
              <a:t>At this price, many consumers who would be willing to pay more than the marginal cost of the product miss out.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0" dirty="0" smtClean="0"/>
              <a:t>This results in deadweight loss.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00237" y="4572000"/>
            <a:ext cx="2707482" cy="449263"/>
          </a:xfrm>
        </p:spPr>
        <p:txBody>
          <a:bodyPr/>
          <a:lstStyle/>
          <a:p>
            <a:r>
              <a:rPr lang="en-US" dirty="0" smtClean="0"/>
              <a:t>Perfect price discrimination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4572000"/>
            <a:ext cx="1690687" cy="381000"/>
          </a:xfrm>
        </p:spPr>
        <p:txBody>
          <a:bodyPr/>
          <a:lstStyle/>
          <a:p>
            <a:r>
              <a:rPr lang="en-US" dirty="0" smtClean="0"/>
              <a:t>Figure 16.3a</a:t>
            </a:r>
            <a:endParaRPr lang="en-US" dirty="0"/>
          </a:p>
        </p:txBody>
      </p:sp>
      <p:pic>
        <p:nvPicPr>
          <p:cNvPr id="10" name="Picture 24" descr="Fig15-3-6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Fig15-3-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Fig15-3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5-3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5-3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Fig15-3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Fig15-3-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Fig15-3-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Fig15-3-6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300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with perfect price discrimination</a:t>
            </a:r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14338" y="4947285"/>
            <a:ext cx="8386762" cy="168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/>
              <a:t>Let’s allow the monopolist to perfectly price discriminate.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/>
              <a:t>It sells to every consumer with a willingness to pay greater than the marginal cost; this maximizes profit.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/>
              <a:t>Then the monopolist will sell the efficient quantity!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00237" y="4572000"/>
            <a:ext cx="2707482" cy="449263"/>
          </a:xfrm>
        </p:spPr>
        <p:txBody>
          <a:bodyPr/>
          <a:lstStyle/>
          <a:p>
            <a:r>
              <a:rPr lang="en-US" dirty="0" smtClean="0"/>
              <a:t>Perfect price discrimination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4572000"/>
            <a:ext cx="1690687" cy="381000"/>
          </a:xfrm>
        </p:spPr>
        <p:txBody>
          <a:bodyPr/>
          <a:lstStyle/>
          <a:p>
            <a:r>
              <a:rPr lang="en-US" dirty="0" smtClean="0"/>
              <a:t>Figure 16.3a&amp;b</a:t>
            </a:r>
            <a:endParaRPr lang="en-US" dirty="0"/>
          </a:p>
        </p:txBody>
      </p:sp>
      <p:pic>
        <p:nvPicPr>
          <p:cNvPr id="8" name="Picture 28" descr="Fig15-3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Fig15-3-6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Fig15-3-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Fig15-3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Fig15-3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Fig15-3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Fig15-3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Fig15-3-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Fig15-3-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 descr="Fig15-3-6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Fig15-3-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 descr="Fig15-3-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" descr="Fig15-3-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8872" y="822960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3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price discrimination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We know that price discrimination increases profits for firms (or else, they wouldn’t do it).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But it also decreases consumer surplus.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Overall</a:t>
            </a:r>
            <a:r>
              <a:rPr lang="en-US" dirty="0"/>
              <a:t>, can we say that price discrimination increases economic efficiency (i.e. decreases deadweight loss)?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Unfortunately, not always; the results of price discrimination on overall welfare are ambiguous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discrimination across time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" y="4495800"/>
            <a:ext cx="891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/>
              <a:t>A less obvious way in which</a:t>
            </a:r>
            <a:br>
              <a:rPr lang="en-US" sz="2200" b="0" dirty="0" smtClean="0"/>
            </a:br>
            <a:r>
              <a:rPr lang="en-US" sz="2200" b="0" dirty="0" smtClean="0"/>
              <a:t>firms price discriminate is</a:t>
            </a:r>
            <a:br>
              <a:rPr lang="en-US" sz="2200" b="0" dirty="0" smtClean="0"/>
            </a:br>
            <a:r>
              <a:rPr lang="en-US" sz="2200" b="0" i="1" dirty="0" smtClean="0"/>
              <a:t>across time</a:t>
            </a:r>
            <a:r>
              <a:rPr lang="en-US" sz="2200" b="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/>
              <a:t>For example, book publishers often sell a hardcover version, and some months later, release a much cheaper, paperback version.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sz="2200" b="0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4648200"/>
            <a:ext cx="2290763" cy="449263"/>
          </a:xfrm>
        </p:spPr>
        <p:txBody>
          <a:bodyPr/>
          <a:lstStyle/>
          <a:p>
            <a:r>
              <a:rPr lang="en-US" dirty="0" smtClean="0"/>
              <a:t>Price discrimination across time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4648200"/>
            <a:ext cx="1352550" cy="381000"/>
          </a:xfrm>
        </p:spPr>
        <p:txBody>
          <a:bodyPr/>
          <a:lstStyle/>
          <a:p>
            <a:r>
              <a:rPr lang="en-US" dirty="0" smtClean="0"/>
              <a:t>Figure 16.4</a:t>
            </a:r>
            <a:endParaRPr lang="en-US" dirty="0"/>
          </a:p>
        </p:txBody>
      </p:sp>
      <p:pic>
        <p:nvPicPr>
          <p:cNvPr id="1036" name="Picture 12" descr="C:\Users\Paul\Dropbox\ECON 5e\Art From Fernando_For Digital\ch16\Fig16_4\png\Fig16_4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5012"/>
            <a:ext cx="2852738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Paul\Dropbox\ECON 5e\Art From Fernando_For Digital\ch16\Fig16_4\png\Fig16_4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728662"/>
            <a:ext cx="304482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discriminate across time?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200" y="44196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/>
              <a:t>The reason for the price </a:t>
            </a:r>
            <a:r>
              <a:rPr lang="en-US" sz="2200" dirty="0" smtClean="0"/>
              <a:t>difference</a:t>
            </a:r>
            <a:br>
              <a:rPr lang="en-US" sz="2200" dirty="0" smtClean="0"/>
            </a:br>
            <a:r>
              <a:rPr lang="en-US" sz="2200" dirty="0" smtClean="0"/>
              <a:t>is </a:t>
            </a:r>
            <a:r>
              <a:rPr lang="en-US" sz="2200" dirty="0"/>
              <a:t>not the difference in cost; </a:t>
            </a:r>
            <a:r>
              <a:rPr lang="en-US" sz="2200" dirty="0" smtClean="0"/>
              <a:t>this</a:t>
            </a:r>
            <a:br>
              <a:rPr lang="en-US" sz="2200" dirty="0" smtClean="0"/>
            </a:br>
            <a:r>
              <a:rPr lang="en-US" sz="2200" dirty="0" smtClean="0"/>
              <a:t>cost </a:t>
            </a:r>
            <a:r>
              <a:rPr lang="en-US" sz="2200" dirty="0"/>
              <a:t>difference is trivial.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/>
              <a:t>The publisher simply wants to determine who is a huge fan and </a:t>
            </a:r>
            <a:r>
              <a:rPr lang="en-US" sz="2200" i="1" dirty="0"/>
              <a:t>can’t wait </a:t>
            </a:r>
            <a:r>
              <a:rPr lang="en-US" sz="2200" dirty="0"/>
              <a:t>to read the book, and hence is </a:t>
            </a:r>
            <a:r>
              <a:rPr lang="en-US" sz="2200" i="1" dirty="0"/>
              <a:t>willing to pay more</a:t>
            </a:r>
            <a:r>
              <a:rPr lang="en-US" sz="2200" dirty="0"/>
              <a:t>; these people will get charged more.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4648200"/>
            <a:ext cx="2290763" cy="449263"/>
          </a:xfrm>
        </p:spPr>
        <p:txBody>
          <a:bodyPr/>
          <a:lstStyle/>
          <a:p>
            <a:r>
              <a:rPr lang="en-US" dirty="0" smtClean="0"/>
              <a:t>Price discrimination across time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4648200"/>
            <a:ext cx="1352550" cy="381000"/>
          </a:xfrm>
        </p:spPr>
        <p:txBody>
          <a:bodyPr/>
          <a:lstStyle/>
          <a:p>
            <a:r>
              <a:rPr lang="en-US" dirty="0" smtClean="0"/>
              <a:t>Figure 16.4</a:t>
            </a:r>
            <a:endParaRPr lang="en-US" dirty="0"/>
          </a:p>
        </p:txBody>
      </p:sp>
      <p:pic>
        <p:nvPicPr>
          <p:cNvPr id="9" name="Picture 12" descr="C:\Users\Paul\Dropbox\ECON 5e\Art From Fernando_For Digital\ch16\Fig16_4\png\Fig16_4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5012"/>
            <a:ext cx="2852738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Paul\Dropbox\ECON 5e\Art From Fernando_For Digital\ch16\Fig16_4\png\Fig16_4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5012"/>
            <a:ext cx="2852738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Paul\Dropbox\ECON 5e\Art From Fernando_For Digital\ch16\Fig16_4\png\Fig16_4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5012"/>
            <a:ext cx="2852738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C:\Users\Paul\Dropbox\ECON 5e\Art From Fernando_For Digital\ch16\Fig16_4\png\Fig16_4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5012"/>
            <a:ext cx="2852738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C:\Users\Paul\Dropbox\ECON 5e\Art From Fernando_For Digital\ch16\Fig16_4\png\Fig16_4_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5012"/>
            <a:ext cx="2852738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Users\Paul\Dropbox\ECON 5e\Art From Fernando_For Digital\ch16\Fig16_4\png\Fig16_4_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728662"/>
            <a:ext cx="304482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C:\Users\Paul\Dropbox\ECON 5e\Art From Fernando_For Digital\ch16\Fig16_4\png\Fig16_4_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728662"/>
            <a:ext cx="304482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C:\Users\Paul\Dropbox\ECON 5e\Art From Fernando_For Digital\ch16\Fig16_4\png\Fig16_4_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728662"/>
            <a:ext cx="304482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Paul\Dropbox\ECON 5e\Art From Fernando_For Digital\ch16\Fig16_4\png\Fig16_4_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723900"/>
            <a:ext cx="3038475" cy="37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C:\Users\Paul\Dropbox\ECON 5e\Art From Fernando_For Digital\ch16\Fig16_4\png\Fig16_4_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728662"/>
            <a:ext cx="304482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the legality of price discrimination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In 1936, Congress passed the Robinson-</a:t>
            </a:r>
            <a:r>
              <a:rPr lang="en-US" dirty="0" err="1"/>
              <a:t>Patman</a:t>
            </a:r>
            <a:r>
              <a:rPr lang="en-US" dirty="0"/>
              <a:t> Act, an antitrust law that: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outlawed price discrimination that reduced competition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contained language that could be interpreted as making illegal </a:t>
            </a:r>
            <a:r>
              <a:rPr lang="en-US" i="1" dirty="0"/>
              <a:t>all</a:t>
            </a:r>
            <a:r>
              <a:rPr lang="en-US" dirty="0"/>
              <a:t> price discrimination</a:t>
            </a:r>
            <a:endParaRPr lang="en-US" i="1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In </a:t>
            </a:r>
            <a:r>
              <a:rPr lang="en-US" dirty="0"/>
              <a:t>the 1960s, the Federal Trade Commission tested the scope of this law, suing Borden Inc. for selling evaporated milk under its own brand, and under a store brand, for two different prices.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courts ruled that such price discrimination </a:t>
            </a:r>
            <a:r>
              <a:rPr lang="en-US" i="1" dirty="0"/>
              <a:t>increased</a:t>
            </a:r>
            <a:r>
              <a:rPr lang="en-US" dirty="0"/>
              <a:t> rather than reduced competition, and have generally followed this pattern in subsequent years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and price discrimination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838200"/>
            <a:ext cx="3200400" cy="4114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When you shop for a product online, the Web site may have various information about you: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Your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Your browsing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Maybe even personal facts about you, like age, gender, and income.</a:t>
            </a:r>
            <a:endParaRPr lang="en-US" kern="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4876800"/>
            <a:ext cx="8991600" cy="1905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WSJ reporters found the same </a:t>
            </a:r>
            <a:r>
              <a:rPr lang="en-US" kern="0" dirty="0" err="1"/>
              <a:t>S</a:t>
            </a:r>
            <a:r>
              <a:rPr lang="en-US" kern="0" dirty="0" err="1" smtClean="0"/>
              <a:t>wingline</a:t>
            </a:r>
            <a:r>
              <a:rPr lang="en-US" kern="0" dirty="0" smtClean="0"/>
              <a:t> stapler at Staples.com depended on proximity to rival stores like OfficeMax and Office Depot: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Customers within 20 miles of a rival store saw a price of $14.29, while customers further away saw a price of $15.79.</a:t>
            </a:r>
            <a:endParaRPr lang="en-US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56083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Price, or prices?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Until now, we have assumed that firms charge a single price for their products.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this chapter, we will consider when this is or is not an appropriate model for pricing.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We </a:t>
            </a:r>
            <a:r>
              <a:rPr lang="en-US" dirty="0"/>
              <a:t>will ask: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When is it possible for a firm to charge different prices for the same product?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Why would a firm want to charge different prices?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Would such a practice increase or decrease efficiency?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What other pricing strategies make sense for firms to use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Other Pricing </a:t>
            </a:r>
            <a:r>
              <a:rPr lang="en-US" dirty="0" smtClean="0">
                <a:solidFill>
                  <a:srgbClr val="0066B3"/>
                </a:solidFill>
              </a:rPr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16.3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how some firms increase their profits through the use of odd pricing, cost-plus pricing, and two-part tariffs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pricing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Many firms use </a:t>
            </a:r>
            <a:r>
              <a:rPr lang="en-US" i="1" dirty="0"/>
              <a:t>odd pricing</a:t>
            </a:r>
            <a:r>
              <a:rPr lang="en-US" dirty="0"/>
              <a:t>: charging $4.95 instead of $5.00, or $199 instead of $200. Why?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strongest reason for the continuation of odd pricing is the apparent psychological effect that it has on consumers.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Researchers </a:t>
            </a:r>
            <a:r>
              <a:rPr lang="en-US" dirty="0"/>
              <a:t>have tested this by estimating demand curves for items statistically, then surveying people to find out how much they would buy if the price were, say, </a:t>
            </a:r>
            <a:r>
              <a:rPr lang="en-US" dirty="0" smtClean="0"/>
              <a:t>$9.99 </a:t>
            </a:r>
            <a:r>
              <a:rPr lang="en-US" dirty="0"/>
              <a:t>instead of $</a:t>
            </a:r>
            <a:r>
              <a:rPr lang="en-US" dirty="0" smtClean="0"/>
              <a:t>10.00</a:t>
            </a: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This price difference should result in a very small increase in quantity demanded.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But the actual increase in quantity demanded is generally much larger than expected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Cost-plus pricing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Many firms use </a:t>
            </a:r>
            <a:r>
              <a:rPr lang="en-US" b="1" i="1" dirty="0"/>
              <a:t>cost-plus pricing</a:t>
            </a:r>
            <a:r>
              <a:rPr lang="en-US" dirty="0"/>
              <a:t>: pricing an item equal to some fixed percentage above average total cost.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In theory, this approach </a:t>
            </a:r>
            <a:r>
              <a:rPr lang="en-US" dirty="0" smtClean="0"/>
              <a:t>is </a:t>
            </a:r>
            <a:r>
              <a:rPr lang="en-US" dirty="0"/>
              <a:t>incorrect: profit maximization requires pricing where </a:t>
            </a:r>
            <a:r>
              <a:rPr lang="en-US" i="1" dirty="0"/>
              <a:t>MC = MR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In </a:t>
            </a:r>
            <a:r>
              <a:rPr lang="en-US" dirty="0"/>
              <a:t>practice, cost-plus pricing </a:t>
            </a:r>
            <a:r>
              <a:rPr lang="en-US" dirty="0" smtClean="0"/>
              <a:t>comes close to achieving profit-maximization in </a:t>
            </a:r>
            <a:r>
              <a:rPr lang="en-US" dirty="0"/>
              <a:t>two situations: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When marginal cost and average cost are roughly equal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When a firm has difficulty estimating its demand curve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Particularly in the latter case, cost-plus pricing can be useful if the firm can identify which products are likely to have more or less price-elastic demand, and adjust the markup accordingly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Cost-plus pricing in the publishing industry</a:t>
            </a:r>
            <a:endParaRPr lang="en-US" sz="2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4953000" cy="3962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Cost-plus pricing is common in the publishing industry, where it is often difficult to assign costs (labor, </a:t>
            </a:r>
            <a:r>
              <a:rPr lang="en-US" dirty="0" err="1"/>
              <a:t>etc</a:t>
            </a:r>
            <a:r>
              <a:rPr lang="en-US" dirty="0"/>
              <a:t>) to particular books.</a:t>
            </a:r>
          </a:p>
          <a:p>
            <a:pPr>
              <a:spcAft>
                <a:spcPts val="1200"/>
              </a:spcAft>
            </a:pPr>
            <a:r>
              <a:rPr lang="en-US" dirty="0"/>
              <a:t>A common approach is to multiply the physical cost of production by 7 or 8 to arrive at the final price of the book.</a:t>
            </a:r>
          </a:p>
          <a:p>
            <a:pPr>
              <a:spcAft>
                <a:spcPts val="1200"/>
              </a:spcAft>
            </a:pPr>
            <a:r>
              <a:rPr lang="en-US" dirty="0"/>
              <a:t>The costs on the right are for a book expected to sell 5000 copies; average cost per book is $4.50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52400" y="4953000"/>
            <a:ext cx="8839200" cy="16002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7 times this gives $31.50; the book would likely sell for around this price. The publisher would receive about 60% of this, and the amount above the average cost would be used to pay for salaries, marketing, royalties, warehousing… and profit.</a:t>
            </a:r>
          </a:p>
        </p:txBody>
      </p:sp>
      <p:graphicFrame>
        <p:nvGraphicFramePr>
          <p:cNvPr id="6" name="Group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887813"/>
              </p:ext>
            </p:extLst>
          </p:nvPr>
        </p:nvGraphicFramePr>
        <p:xfrm>
          <a:off x="5029200" y="990599"/>
          <a:ext cx="3886200" cy="3810001"/>
        </p:xfrm>
        <a:graphic>
          <a:graphicData uri="http://schemas.openxmlformats.org/drawingml/2006/table">
            <a:tbl>
              <a:tblPr/>
              <a:tblGrid>
                <a:gridCol w="685800"/>
                <a:gridCol w="2133600"/>
                <a:gridCol w="1066800"/>
              </a:tblGrid>
              <a:tr h="38184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Plant Costs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Typesetting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$3,500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Other plant costs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0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Manufacturing Costs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Printing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$5,750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Paper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6,250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Binding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5,000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12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Production Cost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45728" anchor="b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67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$22,500</a:t>
                      </a:r>
                    </a:p>
                  </a:txBody>
                  <a:tcPr marL="45720" marR="45720" marT="0" marB="45728" anchor="b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2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Two-part tariffs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Another pricing strategy that a firm can use is a </a:t>
            </a:r>
            <a:r>
              <a:rPr lang="en-US" b="1" i="1" dirty="0"/>
              <a:t>two-part tariff</a:t>
            </a:r>
            <a:r>
              <a:rPr lang="en-US" dirty="0"/>
              <a:t>: making consumers pay one price (or </a:t>
            </a:r>
            <a:r>
              <a:rPr lang="en-US" i="1" dirty="0"/>
              <a:t>tariff</a:t>
            </a:r>
            <a:r>
              <a:rPr lang="en-US" dirty="0"/>
              <a:t>) for the right to buy as much of a related good as they want at a second price.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Memberships, at Sam’s Club, your local tennis club, or the local video store, often work this way.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Phone companies also use this approach, with a monthly charge plus a fee for additional minutes.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Why would companies use such a pricing strategy?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We will investigate by considering Disney World’s pricing structure for rides.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Disney’s pricing decision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4712" y="1981200"/>
            <a:ext cx="4335463" cy="3262432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>
                <a:cs typeface="+mn-cs"/>
              </a:rPr>
              <a:t>Suppose Disney World has just one ride, with demand as shown.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>
                <a:cs typeface="+mn-cs"/>
              </a:rPr>
              <a:t>The marginal cost of a ride is very small: $2.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/>
              <a:t>If Disney charges the monopoly price, it sells 20,000 rides, making profit B.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sz="2200" b="0" dirty="0" smtClean="0"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219" y="5062716"/>
            <a:ext cx="8513762" cy="1261884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>
                <a:cs typeface="+mn-cs"/>
              </a:rPr>
              <a:t>Assuming </a:t>
            </a:r>
            <a:r>
              <a:rPr lang="en-US" sz="2200" dirty="0" smtClean="0">
                <a:cs typeface="+mn-cs"/>
              </a:rPr>
              <a:t>Disney can identify its customers’ willingness to pay for tickets, i</a:t>
            </a:r>
            <a:r>
              <a:rPr lang="en-US" sz="2200" b="0" dirty="0" smtClean="0">
                <a:cs typeface="+mn-cs"/>
              </a:rPr>
              <a:t>t also makes profit from selling admission tickets: area A.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>
                <a:cs typeface="+mn-cs"/>
              </a:rPr>
              <a:t>Area C is deadweight loss.</a:t>
            </a:r>
            <a:endParaRPr lang="en-US" sz="2200" b="0" dirty="0"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00200" y="4579937"/>
            <a:ext cx="3084512" cy="449263"/>
          </a:xfrm>
        </p:spPr>
        <p:txBody>
          <a:bodyPr/>
          <a:lstStyle/>
          <a:p>
            <a:r>
              <a:rPr lang="en-US" dirty="0" smtClean="0"/>
              <a:t>A two-part tariff at Disney World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4579937"/>
            <a:ext cx="1466850" cy="381000"/>
          </a:xfrm>
        </p:spPr>
        <p:txBody>
          <a:bodyPr/>
          <a:lstStyle/>
          <a:p>
            <a:r>
              <a:rPr lang="en-US" dirty="0" smtClean="0"/>
              <a:t>Figure 16.5a</a:t>
            </a:r>
            <a:endParaRPr lang="en-US" dirty="0"/>
          </a:p>
        </p:txBody>
      </p:sp>
      <p:pic>
        <p:nvPicPr>
          <p:cNvPr id="9" name="Picture 32" descr="Fig15-5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1" descr="Fig15-5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 descr="Fig15-5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 descr="Fig15-5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Fig15-5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7" descr="Fig15-5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 descr="Fig15-5-3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" descr="Fig15-5-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3" descr="Fig15-5-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7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perfect price discrimination at Disney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1" y="776287"/>
            <a:ext cx="4180683" cy="5062924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0" dirty="0" smtClean="0">
                <a:cs typeface="+mn-cs"/>
              </a:rPr>
              <a:t>If Disney instead charged admission equal to the willingness to pay for each rider, it obtains the whole surplus as its profit.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0" dirty="0" smtClean="0">
                <a:cs typeface="+mn-cs"/>
              </a:rPr>
              <a:t>Everyone willing to pay at least the marginal cost of a ride gets to go to the park: economic efficiency.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en-US" sz="2200" dirty="0"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dirty="0" smtClean="0"/>
              <a:t>This </a:t>
            </a:r>
            <a:r>
              <a:rPr lang="en-US" sz="2200" dirty="0"/>
              <a:t>argument relies on Disney’s ability to price discriminate among park entrants</a:t>
            </a:r>
            <a:r>
              <a:rPr lang="en-US" sz="2200" dirty="0" smtClean="0"/>
              <a:t>.</a:t>
            </a:r>
            <a:endParaRPr lang="en-US" sz="2200" b="0" dirty="0"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37" y="5791200"/>
            <a:ext cx="8405815" cy="769441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0" dirty="0" smtClean="0">
                <a:cs typeface="+mn-cs"/>
              </a:rPr>
              <a:t>The vast number of pricing options Disney provides suggests that this is indeed how Disney tries to make its profit.</a:t>
            </a:r>
            <a:endParaRPr lang="en-US" sz="2200" b="0" dirty="0"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907088" y="4732337"/>
            <a:ext cx="3084512" cy="449263"/>
          </a:xfrm>
        </p:spPr>
        <p:txBody>
          <a:bodyPr/>
          <a:lstStyle/>
          <a:p>
            <a:r>
              <a:rPr lang="en-US" dirty="0" smtClean="0"/>
              <a:t>A two-part tariff at Disney World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59288" y="4732337"/>
            <a:ext cx="1466850" cy="381000"/>
          </a:xfrm>
        </p:spPr>
        <p:txBody>
          <a:bodyPr/>
          <a:lstStyle/>
          <a:p>
            <a:r>
              <a:rPr lang="en-US" dirty="0" smtClean="0"/>
              <a:t>Figure 16.5b</a:t>
            </a:r>
            <a:endParaRPr lang="en-US" dirty="0"/>
          </a:p>
        </p:txBody>
      </p:sp>
      <p:pic>
        <p:nvPicPr>
          <p:cNvPr id="8" name="Picture 37" descr="Fig15-5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Fig15-5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5" descr="Fig15-5-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6" descr="Fig15-5-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Fig15-5-12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901" y="750887"/>
            <a:ext cx="8955088" cy="3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40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Disney’s profits from different pricing strategies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763000" cy="129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By charging a low price for rides, our hypothetical Disney park makes more money than charging a high price, since it recoups the money in admission tickets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4114800"/>
            <a:ext cx="2819400" cy="449263"/>
          </a:xfrm>
        </p:spPr>
        <p:txBody>
          <a:bodyPr/>
          <a:lstStyle/>
          <a:p>
            <a:r>
              <a:rPr lang="en-US" dirty="0" smtClean="0"/>
              <a:t>Disney’s profits per day from different pricing strategies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4114800"/>
            <a:ext cx="1352550" cy="381000"/>
          </a:xfrm>
        </p:spPr>
        <p:txBody>
          <a:bodyPr/>
          <a:lstStyle/>
          <a:p>
            <a:r>
              <a:rPr lang="en-US" dirty="0" smtClean="0"/>
              <a:t>Table 16.2</a:t>
            </a:r>
            <a:endParaRPr lang="en-US" dirty="0"/>
          </a:p>
        </p:txBody>
      </p:sp>
      <p:graphicFrame>
        <p:nvGraphicFramePr>
          <p:cNvPr id="9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454872"/>
              </p:ext>
            </p:extLst>
          </p:nvPr>
        </p:nvGraphicFramePr>
        <p:xfrm>
          <a:off x="446088" y="2114550"/>
          <a:ext cx="8232775" cy="1734561"/>
        </p:xfrm>
        <a:graphic>
          <a:graphicData uri="http://schemas.openxmlformats.org/drawingml/2006/table">
            <a:tbl>
              <a:tblPr/>
              <a:tblGrid>
                <a:gridCol w="3387992"/>
                <a:gridCol w="2312064"/>
                <a:gridCol w="2532719"/>
              </a:tblGrid>
              <a:tr h="54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Monopoly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Price for Rides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34" marB="4573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Competitive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Price for Rides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Profits from admission tickets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$240,000</a:t>
                      </a:r>
                    </a:p>
                  </a:txBody>
                  <a:tcPr marL="91445" marR="91445" marT="45734" marB="45734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$960,000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868731"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Profits from ride tickets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480,000</a:t>
                      </a:r>
                    </a:p>
                  </a:txBody>
                  <a:tcPr marL="91445" marR="91445"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868731"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profit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0"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720,000</a:t>
                      </a:r>
                    </a:p>
                  </a:txBody>
                  <a:tcPr marL="91445" marR="0"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960,000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868731"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>
          <a:xfrm>
            <a:off x="152400" y="4800600"/>
            <a:ext cx="8763000" cy="16764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/>
              <a:t>In practice, Disney does not even charge the marginal cost for its rides, since it is so small that it is not worth collecting.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/>
              <a:t>Disney’s actual profits are smaller than what this would suggest, because it cannot perfectly price discriminate.</a:t>
            </a:r>
          </a:p>
        </p:txBody>
      </p:sp>
    </p:spTree>
    <p:extLst>
      <p:ext uri="{BB962C8B-B14F-4D97-AF65-F5344CB8AC3E}">
        <p14:creationId xmlns:p14="http://schemas.microsoft.com/office/powerpoint/2010/main" val="31269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misconceptions to avoid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The law of one price will only hold if transaction costs are trivial.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Discrimination and price discrimination are two different concepts. Don’t confuse the two.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While price discrimination reduces consumer surplus, it may actually increase economic efficiency, and hence may often be good for society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Pricing Strategy, the Law of One Price, and </a:t>
            </a:r>
            <a:r>
              <a:rPr lang="en-US" dirty="0" smtClean="0">
                <a:solidFill>
                  <a:srgbClr val="0066B3"/>
                </a:solidFill>
              </a:rPr>
              <a:t>Arbitrage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16.1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Define the law of one price and explain the role of arbitrage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Arbitrage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Suppose that two identical products sold for different prices.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i="1" dirty="0"/>
              <a:t>Example: An Apple </a:t>
            </a:r>
            <a:r>
              <a:rPr lang="en-US" i="1" dirty="0" err="1"/>
              <a:t>iPad</a:t>
            </a:r>
            <a:r>
              <a:rPr lang="en-US" i="1" dirty="0"/>
              <a:t> might sell for $499 in stores in Atlanta and for $429 in stores in San Francisco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do you think would happen?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 </a:t>
            </a:r>
            <a:r>
              <a:rPr lang="en-US" dirty="0"/>
              <a:t>all likelihood, some clever entrepreneur would start buying </a:t>
            </a:r>
            <a:r>
              <a:rPr lang="en-US" dirty="0" err="1"/>
              <a:t>iPads</a:t>
            </a:r>
            <a:r>
              <a:rPr lang="en-US" dirty="0"/>
              <a:t> in San Francisco, shipping them to Atlanta, and selling them for $499 (or a little less).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practice of buying a product in one market and reselling it in a market with a higher price is known as </a:t>
            </a:r>
            <a:r>
              <a:rPr lang="en-US" b="1" i="1" dirty="0"/>
              <a:t>arbitrage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Arbitrage and the law of one price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arbitrage in this manner can occur, what will happen to prices in Atlanta (where the price is currently $499) and San Francisco (where the price is currently $429)?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 supply of </a:t>
            </a:r>
            <a:r>
              <a:rPr lang="en-US" dirty="0" err="1"/>
              <a:t>iPads</a:t>
            </a:r>
            <a:r>
              <a:rPr lang="en-US" dirty="0"/>
              <a:t> in Atlanta will rise,</a:t>
            </a:r>
            <a:br>
              <a:rPr lang="en-US" dirty="0"/>
            </a:br>
            <a:r>
              <a:rPr lang="en-US" dirty="0"/>
              <a:t>decreasing the price in Atlanta.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 supply of </a:t>
            </a:r>
            <a:r>
              <a:rPr lang="en-US" dirty="0" err="1"/>
              <a:t>iPads</a:t>
            </a:r>
            <a:r>
              <a:rPr lang="en-US" dirty="0"/>
              <a:t> in San Francisco</a:t>
            </a:r>
            <a:br>
              <a:rPr lang="en-US" dirty="0"/>
            </a:br>
            <a:r>
              <a:rPr lang="en-US" dirty="0"/>
              <a:t>will fall, increasing the price in San Francisco.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it were completely free to transport </a:t>
            </a:r>
            <a:r>
              <a:rPr lang="en-US" dirty="0" err="1"/>
              <a:t>iPads</a:t>
            </a:r>
            <a:r>
              <a:rPr lang="en-US" dirty="0"/>
              <a:t> from San Francisco to Atlanta, we would expect that the price would converge to being exactly the same in each location; this is the “law of one price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4" name="Picture 13" descr="Table03-2_PPT_2"/>
          <p:cNvPicPr>
            <a:picLocks noChangeAspect="1" noChangeArrowheads="1"/>
          </p:cNvPicPr>
          <p:nvPr/>
        </p:nvPicPr>
        <p:blipFill rotWithShape="1">
          <a:blip r:embed="rId2" cstate="print"/>
          <a:srcRect l="30289" r="39421"/>
          <a:stretch/>
        </p:blipFill>
        <p:spPr bwMode="auto">
          <a:xfrm>
            <a:off x="6534509" y="3209925"/>
            <a:ext cx="215229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Table03-2_PPT_3"/>
          <p:cNvPicPr>
            <a:picLocks noChangeAspect="1" noChangeArrowheads="1"/>
          </p:cNvPicPr>
          <p:nvPr/>
        </p:nvPicPr>
        <p:blipFill rotWithShape="1">
          <a:blip r:embed="rId3" cstate="print"/>
          <a:srcRect l="31304" r="39317"/>
          <a:stretch/>
        </p:blipFill>
        <p:spPr bwMode="auto">
          <a:xfrm>
            <a:off x="6624607" y="1676400"/>
            <a:ext cx="208759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4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one price, and transaction costs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Transporting the </a:t>
            </a:r>
            <a:r>
              <a:rPr lang="en-US" dirty="0" err="1"/>
              <a:t>iPads</a:t>
            </a:r>
            <a:r>
              <a:rPr lang="en-US" dirty="0"/>
              <a:t> from San Francisco to Atlanta is unlikely to be free, however. There are </a:t>
            </a:r>
            <a:r>
              <a:rPr lang="en-US" b="1" i="1" dirty="0"/>
              <a:t>transaction costs</a:t>
            </a:r>
            <a:r>
              <a:rPr lang="en-US" b="1" dirty="0"/>
              <a:t> </a:t>
            </a:r>
            <a:r>
              <a:rPr lang="en-US" dirty="0"/>
              <a:t>that anyone who wanted to engage in this activity would incur.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Transaction costs</a:t>
            </a:r>
            <a:r>
              <a:rPr lang="en-US" dirty="0" smtClean="0"/>
              <a:t>: The costs in time and other resources that parties incur in the process of agreeing to and carrying out an exchange of goods or services.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We </a:t>
            </a:r>
            <a:r>
              <a:rPr lang="en-US" dirty="0"/>
              <a:t>only expect the law of one price to hold perfectly when transaction costs are zero.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Naturally</a:t>
            </a:r>
            <a:r>
              <a:rPr lang="en-US" dirty="0"/>
              <a:t>, the law of one price will only apply if resale of the product in question is possible.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i="1" dirty="0"/>
              <a:t>Example: It is impossible to resell a haircut; so there is no expectation that haircuts will sell for the same price everywhere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all firms charge the same price?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382000" cy="2819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It often seems as if different firms are charging different prices for the same product, even when people could easily choose between them.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i="1" dirty="0"/>
              <a:t>Example: The same </a:t>
            </a:r>
            <a:r>
              <a:rPr lang="en-US" i="1" dirty="0" err="1" smtClean="0"/>
              <a:t>blu-ray</a:t>
            </a:r>
            <a:r>
              <a:rPr lang="en-US" i="1" dirty="0" smtClean="0"/>
              <a:t> disc may </a:t>
            </a:r>
            <a:r>
              <a:rPr lang="en-US" i="1" dirty="0"/>
              <a:t>sell for different prices on different web sites.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But is the same </a:t>
            </a:r>
            <a:r>
              <a:rPr lang="en-US" dirty="0" smtClean="0"/>
              <a:t>movie on </a:t>
            </a:r>
            <a:r>
              <a:rPr lang="en-US" dirty="0"/>
              <a:t>different web sites really the same product? Consider the table below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03937"/>
            <a:ext cx="2290763" cy="449263"/>
          </a:xfrm>
        </p:spPr>
        <p:txBody>
          <a:bodyPr/>
          <a:lstStyle/>
          <a:p>
            <a:r>
              <a:rPr lang="en-US" dirty="0" smtClean="0"/>
              <a:t>Which internet retailer would you buy from?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03937"/>
            <a:ext cx="1352550" cy="381000"/>
          </a:xfrm>
        </p:spPr>
        <p:txBody>
          <a:bodyPr/>
          <a:lstStyle/>
          <a:p>
            <a:r>
              <a:rPr lang="en-US" dirty="0" smtClean="0"/>
              <a:t>Table 16.1</a:t>
            </a:r>
            <a:endParaRPr lang="en-US" dirty="0"/>
          </a:p>
        </p:txBody>
      </p:sp>
      <p:graphicFrame>
        <p:nvGraphicFramePr>
          <p:cNvPr id="9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218887"/>
              </p:ext>
            </p:extLst>
          </p:nvPr>
        </p:nvGraphicFramePr>
        <p:xfrm>
          <a:off x="457200" y="3690936"/>
          <a:ext cx="8242300" cy="2252664"/>
        </p:xfrm>
        <a:graphic>
          <a:graphicData uri="http://schemas.openxmlformats.org/drawingml/2006/table">
            <a:tbl>
              <a:tblPr/>
              <a:tblGrid>
                <a:gridCol w="7041546"/>
                <a:gridCol w="1200754"/>
              </a:tblGrid>
              <a:tr h="3762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Product: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The Amazing Spider-Man 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Blu-ray Disc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74320" marR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Company</a:t>
                      </a:r>
                    </a:p>
                  </a:txBody>
                  <a:tcPr marL="274320" marR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Price</a:t>
                      </a:r>
                    </a:p>
                  </a:txBody>
                  <a:tcPr marL="0" marR="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Amazon.com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marR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$24.99</a:t>
                      </a:r>
                    </a:p>
                  </a:txBody>
                  <a:tcPr marL="0" marR="36576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Walmart.com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24.98</a:t>
                      </a:r>
                    </a:p>
                  </a:txBody>
                  <a:tcPr marL="0" marR="3657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WaitForeverForYourOrder.com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22.50</a:t>
                      </a:r>
                    </a:p>
                  </a:txBody>
                  <a:tcPr marL="0" marR="3657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JustStartedinBusinessLastWednesday.com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21.25</a:t>
                      </a:r>
                    </a:p>
                  </a:txBody>
                  <a:tcPr marL="0" marR="3657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36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people will pay the higher price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382000" cy="2438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Some people might be willing to take a risk on the last site, in order to save </a:t>
            </a:r>
            <a:r>
              <a:rPr lang="en-US" dirty="0" smtClean="0"/>
              <a:t>a couple of dollars.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But many would buy from </a:t>
            </a:r>
            <a:r>
              <a:rPr lang="en-US" dirty="0" smtClean="0"/>
              <a:t>Amazon.com </a:t>
            </a:r>
            <a:r>
              <a:rPr lang="en-US" dirty="0"/>
              <a:t>or </a:t>
            </a:r>
            <a:r>
              <a:rPr lang="en-US" dirty="0" smtClean="0"/>
              <a:t>Walmart.com instead</a:t>
            </a:r>
            <a:r>
              <a:rPr lang="en-US" dirty="0"/>
              <a:t>; here the “product” might refer not only to the physical </a:t>
            </a:r>
            <a:r>
              <a:rPr lang="en-US" dirty="0" smtClean="0"/>
              <a:t>disc, </a:t>
            </a:r>
            <a:r>
              <a:rPr lang="en-US" dirty="0"/>
              <a:t>but trusting the company to deliver it on time, not to do anything fraudulent with your credit card information, etc.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03937"/>
            <a:ext cx="2290763" cy="449263"/>
          </a:xfrm>
        </p:spPr>
        <p:txBody>
          <a:bodyPr/>
          <a:lstStyle/>
          <a:p>
            <a:r>
              <a:rPr lang="en-US" dirty="0" smtClean="0"/>
              <a:t>Which internet retailer would you buy from?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03937"/>
            <a:ext cx="1352550" cy="381000"/>
          </a:xfrm>
        </p:spPr>
        <p:txBody>
          <a:bodyPr/>
          <a:lstStyle/>
          <a:p>
            <a:r>
              <a:rPr lang="en-US" dirty="0" smtClean="0"/>
              <a:t>Table 16.1</a:t>
            </a:r>
            <a:endParaRPr lang="en-US" dirty="0"/>
          </a:p>
        </p:txBody>
      </p:sp>
      <p:graphicFrame>
        <p:nvGraphicFramePr>
          <p:cNvPr id="9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759672"/>
              </p:ext>
            </p:extLst>
          </p:nvPr>
        </p:nvGraphicFramePr>
        <p:xfrm>
          <a:off x="457200" y="3690936"/>
          <a:ext cx="8242300" cy="2252664"/>
        </p:xfrm>
        <a:graphic>
          <a:graphicData uri="http://schemas.openxmlformats.org/drawingml/2006/table">
            <a:tbl>
              <a:tblPr/>
              <a:tblGrid>
                <a:gridCol w="7041546"/>
                <a:gridCol w="1200754"/>
              </a:tblGrid>
              <a:tr h="3762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Product: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The Amazing Spider-Man 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Blu-ray Disc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74320" marR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Company</a:t>
                      </a:r>
                    </a:p>
                  </a:txBody>
                  <a:tcPr marL="274320" marR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Price</a:t>
                      </a:r>
                    </a:p>
                  </a:txBody>
                  <a:tcPr marL="0" marR="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Amazon.com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marR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$24.99</a:t>
                      </a:r>
                    </a:p>
                  </a:txBody>
                  <a:tcPr marL="0" marR="36576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Walmart.com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24.98</a:t>
                      </a:r>
                    </a:p>
                  </a:txBody>
                  <a:tcPr marL="0" marR="3657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WaitForeverForYourOrder.com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22.50</a:t>
                      </a:r>
                    </a:p>
                  </a:txBody>
                  <a:tcPr marL="0" marR="3657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JustStartedinBusinessLastWednesday.com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marR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21.25</a:t>
                      </a:r>
                    </a:p>
                  </a:txBody>
                  <a:tcPr marL="0" marR="3657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3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ginal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2400"/>
          </a:lnSpc>
          <a:defRPr b="1" dirty="0">
            <a:solidFill>
              <a:srgbClr val="7B004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38938</TotalTime>
  <Words>3567</Words>
  <Application>Microsoft Office PowerPoint</Application>
  <PresentationFormat>On-screen Show (4:3)</PresentationFormat>
  <Paragraphs>337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original</vt:lpstr>
      <vt:lpstr>PowerPoint Presentation</vt:lpstr>
      <vt:lpstr>Pricing Strategy</vt:lpstr>
      <vt:lpstr>Price, or prices?</vt:lpstr>
      <vt:lpstr>Pricing Strategy, the Law of One Price, and Arbitrage</vt:lpstr>
      <vt:lpstr>Arbitrage</vt:lpstr>
      <vt:lpstr>Arbitrage and the law of one price</vt:lpstr>
      <vt:lpstr>The law of one price, and transaction costs</vt:lpstr>
      <vt:lpstr>Why don’t all firms charge the same price?</vt:lpstr>
      <vt:lpstr>Some people will pay the higher price</vt:lpstr>
      <vt:lpstr>Price Discrimination: Charging Different Prices for the Same Product</vt:lpstr>
      <vt:lpstr>Movie ticket pricing</vt:lpstr>
      <vt:lpstr>Discrimination? Isn’t that illegal?</vt:lpstr>
      <vt:lpstr>When is price discrimination possible?</vt:lpstr>
      <vt:lpstr>Military discounts at the Home Depot</vt:lpstr>
      <vt:lpstr>Groups of consumers with different willingness to pay</vt:lpstr>
      <vt:lpstr>Price discrimination by a movie theater</vt:lpstr>
      <vt:lpstr>Yield management</vt:lpstr>
      <vt:lpstr>Airlines: the kings of price discrimination</vt:lpstr>
      <vt:lpstr>Price discrimination on a United flight</vt:lpstr>
      <vt:lpstr>How colleges use yield management</vt:lpstr>
      <vt:lpstr>How do the colleges do this?</vt:lpstr>
      <vt:lpstr>Perfect price discrimination</vt:lpstr>
      <vt:lpstr>Comparing monopoly with no price discrimination…</vt:lpstr>
      <vt:lpstr>…and with perfect price discrimination</vt:lpstr>
      <vt:lpstr>Results of price discrimination</vt:lpstr>
      <vt:lpstr>Price discrimination across time</vt:lpstr>
      <vt:lpstr>Why discriminate across time?</vt:lpstr>
      <vt:lpstr>Returning to the legality of price discrimination</vt:lpstr>
      <vt:lpstr>The internet and price discrimination</vt:lpstr>
      <vt:lpstr>Other Pricing Strategies</vt:lpstr>
      <vt:lpstr>Odd pricing</vt:lpstr>
      <vt:lpstr>Cost-plus pricing</vt:lpstr>
      <vt:lpstr>Cost-plus pricing in the publishing industry</vt:lpstr>
      <vt:lpstr>Two-part tariffs</vt:lpstr>
      <vt:lpstr>Disney’s pricing decision</vt:lpstr>
      <vt:lpstr>Near perfect price discrimination at Disney</vt:lpstr>
      <vt:lpstr>Disney’s profits from different pricing strategies</vt:lpstr>
      <vt:lpstr>Common misconceptions to avoid</vt:lpstr>
    </vt:vector>
  </TitlesOfParts>
  <Manager>David Alexander</Manager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Edition</dc:title>
  <dc:subject>Economics</dc:subject>
  <dc:creator>Paul M Holmes, SUNY Fredonia</dc:creator>
  <cp:lastModifiedBy>Sloan, Lindsey</cp:lastModifiedBy>
  <cp:revision>1533</cp:revision>
  <cp:lastPrinted>2012-08-26T22:27:34Z</cp:lastPrinted>
  <dcterms:created xsi:type="dcterms:W3CDTF">2010-11-05T19:39:20Z</dcterms:created>
  <dcterms:modified xsi:type="dcterms:W3CDTF">2014-01-14T15:07:48Z</dcterms:modified>
</cp:coreProperties>
</file>